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2" r:id="rId3"/>
    <p:sldId id="257" r:id="rId4"/>
    <p:sldId id="269" r:id="rId5"/>
    <p:sldId id="270" r:id="rId6"/>
    <p:sldId id="271" r:id="rId7"/>
    <p:sldId id="272" r:id="rId8"/>
    <p:sldId id="274" r:id="rId9"/>
    <p:sldId id="273" r:id="rId10"/>
    <p:sldId id="276" r:id="rId11"/>
    <p:sldId id="275" r:id="rId12"/>
    <p:sldId id="277" r:id="rId13"/>
    <p:sldId id="293" r:id="rId14"/>
    <p:sldId id="278" r:id="rId15"/>
    <p:sldId id="279" r:id="rId16"/>
    <p:sldId id="280" r:id="rId17"/>
    <p:sldId id="281" r:id="rId18"/>
    <p:sldId id="282" r:id="rId19"/>
    <p:sldId id="283" r:id="rId20"/>
    <p:sldId id="284" r:id="rId21"/>
    <p:sldId id="291" r:id="rId22"/>
    <p:sldId id="285" r:id="rId23"/>
    <p:sldId id="286" r:id="rId24"/>
    <p:sldId id="288" r:id="rId25"/>
    <p:sldId id="289" r:id="rId26"/>
    <p:sldId id="287" r:id="rId27"/>
    <p:sldId id="290"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66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8281BB-6133-41E7-AAD6-6BFA6992745F}" type="datetimeFigureOut">
              <a:rPr lang="en-US" smtClean="0"/>
              <a:pPr/>
              <a:t>11/21/2012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589B25-1E89-4384-8648-536013C4201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8281BB-6133-41E7-AAD6-6BFA6992745F}" type="datetimeFigureOut">
              <a:rPr lang="en-US" smtClean="0"/>
              <a:pPr/>
              <a:t>11/21/2012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589B25-1E89-4384-8648-536013C4201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8281BB-6133-41E7-AAD6-6BFA6992745F}" type="datetimeFigureOut">
              <a:rPr lang="en-US" smtClean="0"/>
              <a:pPr/>
              <a:t>11/21/2012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589B25-1E89-4384-8648-536013C4201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8281BB-6133-41E7-AAD6-6BFA6992745F}" type="datetimeFigureOut">
              <a:rPr lang="en-US" smtClean="0"/>
              <a:pPr/>
              <a:t>11/21/2012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589B25-1E89-4384-8648-536013C4201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8281BB-6133-41E7-AAD6-6BFA6992745F}" type="datetimeFigureOut">
              <a:rPr lang="en-US" smtClean="0"/>
              <a:pPr/>
              <a:t>11/21/2012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589B25-1E89-4384-8648-536013C4201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18281BB-6133-41E7-AAD6-6BFA6992745F}" type="datetimeFigureOut">
              <a:rPr lang="en-US" smtClean="0"/>
              <a:pPr/>
              <a:t>11/21/2012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5589B25-1E89-4384-8648-536013C4201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18281BB-6133-41E7-AAD6-6BFA6992745F}" type="datetimeFigureOut">
              <a:rPr lang="en-US" smtClean="0"/>
              <a:pPr/>
              <a:t>11/21/2012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5589B25-1E89-4384-8648-536013C4201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8281BB-6133-41E7-AAD6-6BFA6992745F}" type="datetimeFigureOut">
              <a:rPr lang="en-US" smtClean="0"/>
              <a:pPr/>
              <a:t>11/21/2012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5589B25-1E89-4384-8648-536013C4201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8281BB-6133-41E7-AAD6-6BFA6992745F}" type="datetimeFigureOut">
              <a:rPr lang="en-US" smtClean="0"/>
              <a:pPr/>
              <a:t>11/21/2012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5589B25-1E89-4384-8648-536013C4201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8281BB-6133-41E7-AAD6-6BFA6992745F}" type="datetimeFigureOut">
              <a:rPr lang="en-US" smtClean="0"/>
              <a:pPr/>
              <a:t>11/21/2012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5589B25-1E89-4384-8648-536013C4201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8281BB-6133-41E7-AAD6-6BFA6992745F}" type="datetimeFigureOut">
              <a:rPr lang="en-US" smtClean="0"/>
              <a:pPr/>
              <a:t>11/21/2012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5589B25-1E89-4384-8648-536013C4201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8281BB-6133-41E7-AAD6-6BFA6992745F}" type="datetimeFigureOut">
              <a:rPr lang="en-US" smtClean="0"/>
              <a:pPr/>
              <a:t>11/21/2012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589B25-1E89-4384-8648-536013C4201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microsoft.com/en-us/download/details.aspx?id=13"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Borough of Little Ferry</a:t>
            </a:r>
            <a:endParaRPr lang="en-US" dirty="0"/>
          </a:p>
        </p:txBody>
      </p:sp>
      <p:sp>
        <p:nvSpPr>
          <p:cNvPr id="3" name="Subtitle 2"/>
          <p:cNvSpPr>
            <a:spLocks noGrp="1"/>
          </p:cNvSpPr>
          <p:nvPr>
            <p:ph type="subTitle" idx="1"/>
          </p:nvPr>
        </p:nvSpPr>
        <p:spPr>
          <a:xfrm>
            <a:off x="1371600" y="3886200"/>
            <a:ext cx="6400800" cy="1600200"/>
          </a:xfrm>
        </p:spPr>
        <p:txBody>
          <a:bodyPr>
            <a:normAutofit lnSpcReduction="10000"/>
          </a:bodyPr>
          <a:lstStyle/>
          <a:p>
            <a:r>
              <a:rPr lang="en-US" dirty="0" smtClean="0"/>
              <a:t>Superstorm </a:t>
            </a:r>
            <a:r>
              <a:rPr lang="en-US" dirty="0" smtClean="0"/>
              <a:t>Sandy</a:t>
            </a:r>
          </a:p>
          <a:p>
            <a:r>
              <a:rPr lang="en-US" dirty="0" smtClean="0"/>
              <a:t>Public Presentation – Monday, November 19, 2012 at 7 PM</a:t>
            </a: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Tidal Flood Waters – A Generalization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next slide is an approximation on what occurs during “X” amount of feet of tidal water</a:t>
            </a:r>
          </a:p>
          <a:p>
            <a:r>
              <a:rPr lang="en-US" dirty="0" smtClean="0"/>
              <a:t>The </a:t>
            </a:r>
            <a:r>
              <a:rPr lang="en-US" b="1" dirty="0" smtClean="0"/>
              <a:t>yellow T</a:t>
            </a:r>
            <a:r>
              <a:rPr lang="en-US" dirty="0" smtClean="0"/>
              <a:t> is tide gates</a:t>
            </a:r>
          </a:p>
          <a:p>
            <a:r>
              <a:rPr lang="en-US" dirty="0" smtClean="0"/>
              <a:t>The </a:t>
            </a:r>
            <a:r>
              <a:rPr lang="en-US" b="1" dirty="0" smtClean="0"/>
              <a:t>solid red coloring </a:t>
            </a:r>
            <a:r>
              <a:rPr lang="en-US" dirty="0" smtClean="0"/>
              <a:t>is areas that the tide gates are protecting – no flooding is occurring</a:t>
            </a:r>
          </a:p>
          <a:p>
            <a:r>
              <a:rPr lang="en-US" b="1" dirty="0" smtClean="0"/>
              <a:t>Light blue coloring</a:t>
            </a:r>
            <a:r>
              <a:rPr lang="en-US" dirty="0" smtClean="0"/>
              <a:t> are areas that would experience flooding at that water height</a:t>
            </a:r>
          </a:p>
          <a:p>
            <a:r>
              <a:rPr lang="en-US" dirty="0" smtClean="0"/>
              <a:t>The slide starts at 2 feet and ends at 8 feet of tidal flooding</a:t>
            </a:r>
          </a:p>
          <a:p>
            <a:r>
              <a:rPr lang="en-US" dirty="0" smtClean="0"/>
              <a:t>The slide is animated so please ensure animation is permitted in PowerPoint – click through to see the animation</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96788" y="1260764"/>
            <a:ext cx="6750423" cy="5216236"/>
          </a:xfrm>
          <a:prstGeom prst="rect">
            <a:avLst/>
          </a:prstGeom>
        </p:spPr>
      </p:pic>
      <p:pic>
        <p:nvPicPr>
          <p:cNvPr id="23" name="Picture 2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96788" y="1260764"/>
            <a:ext cx="6750423" cy="5216236"/>
          </a:xfrm>
          <a:prstGeom prst="rect">
            <a:avLst/>
          </a:prstGeom>
        </p:spPr>
      </p:pic>
      <p:pic>
        <p:nvPicPr>
          <p:cNvPr id="24" name="Picture 2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96788" y="1260764"/>
            <a:ext cx="6750423" cy="5216236"/>
          </a:xfrm>
          <a:prstGeom prst="rect">
            <a:avLst/>
          </a:prstGeom>
        </p:spPr>
      </p:pic>
      <p:pic>
        <p:nvPicPr>
          <p:cNvPr id="25" name="Picture 2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196788" y="1260764"/>
            <a:ext cx="6750423" cy="5216236"/>
          </a:xfrm>
          <a:prstGeom prst="rect">
            <a:avLst/>
          </a:prstGeom>
        </p:spPr>
      </p:pic>
      <p:pic>
        <p:nvPicPr>
          <p:cNvPr id="26" name="Picture 25"/>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196788" y="1260764"/>
            <a:ext cx="6750423" cy="5216236"/>
          </a:xfrm>
          <a:prstGeom prst="rect">
            <a:avLst/>
          </a:prstGeom>
        </p:spPr>
      </p:pic>
      <p:pic>
        <p:nvPicPr>
          <p:cNvPr id="27" name="Picture 26"/>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196788" y="1260764"/>
            <a:ext cx="6750423" cy="5216235"/>
          </a:xfrm>
          <a:prstGeom prst="rect">
            <a:avLst/>
          </a:prstGeom>
        </p:spPr>
      </p:pic>
      <p:pic>
        <p:nvPicPr>
          <p:cNvPr id="28" name="Picture 27"/>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196788" y="1260764"/>
            <a:ext cx="6750423" cy="5216235"/>
          </a:xfrm>
          <a:prstGeom prst="rect">
            <a:avLst/>
          </a:prstGeom>
        </p:spPr>
      </p:pic>
      <p:sp>
        <p:nvSpPr>
          <p:cNvPr id="4" name="Title 3"/>
          <p:cNvSpPr>
            <a:spLocks noGrp="1"/>
          </p:cNvSpPr>
          <p:nvPr>
            <p:ph type="title"/>
          </p:nvPr>
        </p:nvSpPr>
        <p:spPr/>
        <p:txBody>
          <a:bodyPr>
            <a:normAutofit/>
          </a:bodyPr>
          <a:lstStyle/>
          <a:p>
            <a:r>
              <a:rPr lang="en-US" dirty="0" smtClean="0"/>
              <a:t>Little Ferry</a:t>
            </a:r>
            <a:endParaRPr lang="en-US" dirty="0"/>
          </a:p>
        </p:txBody>
      </p:sp>
    </p:spTree>
    <p:extLst>
      <p:ext uri="{BB962C8B-B14F-4D97-AF65-F5344CB8AC3E}">
        <p14:creationId xmlns:p14="http://schemas.microsoft.com/office/powerpoint/2010/main" xmlns="" val="800216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Superstorm Sandy – Summary of Tidal Flood Waters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MERI had tidal waters at a height of 8 feet 6 inches</a:t>
            </a:r>
          </a:p>
          <a:p>
            <a:r>
              <a:rPr lang="en-US" dirty="0" smtClean="0"/>
              <a:t>Borough Engineer found average tidal water elevations at 8.65 feet</a:t>
            </a:r>
          </a:p>
          <a:p>
            <a:r>
              <a:rPr lang="en-US" dirty="0" smtClean="0"/>
              <a:t>Same elevation also found in Hackensack </a:t>
            </a:r>
          </a:p>
          <a:p>
            <a:r>
              <a:rPr lang="en-US" dirty="0" smtClean="0"/>
              <a:t>Water went over any existing Berm or tide gate; both have maximum height of six feet</a:t>
            </a:r>
          </a:p>
          <a:p>
            <a:r>
              <a:rPr lang="en-US" dirty="0" smtClean="0"/>
              <a:t>Water went over the NJ Turnpike – 10 to 20 feet high in spots</a:t>
            </a:r>
          </a:p>
          <a:p>
            <a:r>
              <a:rPr lang="en-US" dirty="0" smtClean="0"/>
              <a:t>There simply was too much water that was too high for existing infrastructure to handle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Willow Lake Park Area</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Why did it take Main and the surrounding streets so long to drain?</a:t>
            </a:r>
          </a:p>
          <a:p>
            <a:r>
              <a:rPr lang="en-US" dirty="0" smtClean="0"/>
              <a:t>These streets drain to Willow Lake. Since the Lake was filled with water – there was no place for the water to go. The tide was kept in due to the high winds so the pumps could not pump out any water. There are two pumps and one pump took on water and stopped working. </a:t>
            </a:r>
            <a:endParaRPr lang="en-US" dirty="0" smtClean="0"/>
          </a:p>
          <a:p>
            <a:r>
              <a:rPr lang="en-US" dirty="0" smtClean="0"/>
              <a:t>Once the water started to recede, other Fire Departments assisted us in pumping out the Lake. Additionally, we secure five pumps, with hoses six inches wide and utilized those to help pump out the Lake </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Superstorm Sandy – Immediate Response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Rescues occurring all night long on October 29</a:t>
            </a:r>
          </a:p>
          <a:p>
            <a:r>
              <a:rPr lang="en-US" dirty="0" smtClean="0"/>
              <a:t>Emergency Command Center created by County and National Guard at Vo-Tech in Teterboro</a:t>
            </a:r>
          </a:p>
          <a:p>
            <a:r>
              <a:rPr lang="en-US" dirty="0" smtClean="0"/>
              <a:t>Rescues commenced at 8 AM on Tuesday, October 30 by National Guard</a:t>
            </a:r>
          </a:p>
          <a:p>
            <a:r>
              <a:rPr lang="en-US" dirty="0" smtClean="0"/>
              <a:t>Used “deuce and a half” vehicles and boats</a:t>
            </a:r>
          </a:p>
          <a:p>
            <a:r>
              <a:rPr lang="en-US" dirty="0" smtClean="0"/>
              <a:t>Helicopter rescue (one or two)</a:t>
            </a:r>
          </a:p>
          <a:p>
            <a:r>
              <a:rPr lang="en-US" dirty="0" smtClean="0"/>
              <a:t>Other municipalities assisted in rescue (Little Falls, Wayne, Franklin Lakes, etc)</a:t>
            </a:r>
          </a:p>
          <a:p>
            <a:r>
              <a:rPr lang="en-US" dirty="0" smtClean="0"/>
              <a:t>Approximately 820 evacuations combined in Little Ferry &amp; Moonachie</a:t>
            </a:r>
          </a:p>
          <a:p>
            <a:r>
              <a:rPr lang="en-US" dirty="0" smtClean="0"/>
              <a:t>NO FATALITIES</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Superstorm Sandy – </a:t>
            </a:r>
            <a:br>
              <a:rPr lang="en-US" dirty="0" smtClean="0"/>
            </a:br>
            <a:r>
              <a:rPr lang="en-US" sz="3600" dirty="0" smtClean="0"/>
              <a:t>Borough pre-storm public information efforts</a:t>
            </a:r>
            <a:endParaRPr lang="en-US" sz="3600" dirty="0"/>
          </a:p>
        </p:txBody>
      </p:sp>
      <p:sp>
        <p:nvSpPr>
          <p:cNvPr id="3" name="Content Placeholder 2"/>
          <p:cNvSpPr>
            <a:spLocks noGrp="1"/>
          </p:cNvSpPr>
          <p:nvPr>
            <p:ph idx="1"/>
          </p:nvPr>
        </p:nvSpPr>
        <p:spPr/>
        <p:txBody>
          <a:bodyPr>
            <a:normAutofit lnSpcReduction="10000"/>
          </a:bodyPr>
          <a:lstStyle/>
          <a:p>
            <a:r>
              <a:rPr lang="en-US" dirty="0" smtClean="0"/>
              <a:t>Reverse 9-1-1 call on Sunday morning, the 28</a:t>
            </a:r>
            <a:r>
              <a:rPr lang="en-US" baseline="30000" dirty="0" smtClean="0"/>
              <a:t>th</a:t>
            </a:r>
            <a:r>
              <a:rPr lang="en-US" dirty="0" smtClean="0"/>
              <a:t> advising of sandbags, evacuation planning and emergency shelter</a:t>
            </a:r>
          </a:p>
          <a:p>
            <a:r>
              <a:rPr lang="en-US" dirty="0" smtClean="0"/>
              <a:t>Same information posted to Facebook and website</a:t>
            </a:r>
          </a:p>
          <a:p>
            <a:r>
              <a:rPr lang="en-US" dirty="0" smtClean="0"/>
              <a:t>Information posted to Facebook and website on the evening of the 28th</a:t>
            </a:r>
          </a:p>
          <a:p>
            <a:r>
              <a:rPr lang="en-US" dirty="0" smtClean="0"/>
              <a:t>Monday, the 29</a:t>
            </a:r>
            <a:r>
              <a:rPr lang="en-US" baseline="30000" dirty="0" smtClean="0"/>
              <a:t>th</a:t>
            </a:r>
            <a:r>
              <a:rPr lang="en-US" dirty="0" smtClean="0"/>
              <a:t> – Facebook and website post about PSE&amp;G, weather</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Reverse 9-1-1</a:t>
            </a:r>
            <a:endParaRPr lang="en-US" dirty="0"/>
          </a:p>
        </p:txBody>
      </p:sp>
      <p:sp>
        <p:nvSpPr>
          <p:cNvPr id="3" name="Content Placeholder 2"/>
          <p:cNvSpPr>
            <a:spLocks noGrp="1"/>
          </p:cNvSpPr>
          <p:nvPr>
            <p:ph idx="1"/>
          </p:nvPr>
        </p:nvSpPr>
        <p:spPr/>
        <p:txBody>
          <a:bodyPr>
            <a:normAutofit lnSpcReduction="10000"/>
          </a:bodyPr>
          <a:lstStyle/>
          <a:p>
            <a:r>
              <a:rPr lang="en-US" dirty="0" smtClean="0"/>
              <a:t>The Borough utilizes the County’s Swiftreach Network system</a:t>
            </a:r>
          </a:p>
          <a:p>
            <a:r>
              <a:rPr lang="en-US" dirty="0" smtClean="0"/>
              <a:t>This is a different provider than last year – that is why some people received a call while others did not</a:t>
            </a:r>
          </a:p>
          <a:p>
            <a:r>
              <a:rPr lang="en-US" dirty="0" smtClean="0"/>
              <a:t>Working on obtaining why not everyone is in the company’s database</a:t>
            </a:r>
          </a:p>
          <a:p>
            <a:r>
              <a:rPr lang="en-US" dirty="0" smtClean="0"/>
              <a:t>Posted to Facebook and website where to register online for Swiftreach (October 29</a:t>
            </a:r>
            <a:r>
              <a:rPr lang="en-US" baseline="30000" dirty="0" smtClean="0"/>
              <a:t>th</a:t>
            </a:r>
            <a:r>
              <a:rPr lang="en-US" dirty="0" smtClean="0"/>
              <a:t>) </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Borough Public Information and Outreach</a:t>
            </a:r>
            <a:endParaRPr lang="en-US" dirty="0"/>
          </a:p>
        </p:txBody>
      </p:sp>
      <p:sp>
        <p:nvSpPr>
          <p:cNvPr id="3" name="Content Placeholder 2"/>
          <p:cNvSpPr>
            <a:spLocks noGrp="1"/>
          </p:cNvSpPr>
          <p:nvPr>
            <p:ph idx="1"/>
          </p:nvPr>
        </p:nvSpPr>
        <p:spPr/>
        <p:txBody>
          <a:bodyPr>
            <a:normAutofit lnSpcReduction="10000"/>
          </a:bodyPr>
          <a:lstStyle/>
          <a:p>
            <a:r>
              <a:rPr lang="en-US" dirty="0" smtClean="0"/>
              <a:t>Reverse 9-1-1 calls</a:t>
            </a:r>
          </a:p>
          <a:p>
            <a:pPr lvl="1"/>
            <a:r>
              <a:rPr lang="en-US" dirty="0" smtClean="0"/>
              <a:t>October 28 at 11:57 AM</a:t>
            </a:r>
          </a:p>
          <a:p>
            <a:pPr lvl="1"/>
            <a:r>
              <a:rPr lang="en-US" dirty="0" smtClean="0"/>
              <a:t>October 29 at 11:39 AM</a:t>
            </a:r>
          </a:p>
          <a:p>
            <a:pPr lvl="1"/>
            <a:r>
              <a:rPr lang="en-US" dirty="0" smtClean="0"/>
              <a:t>October 29 at 6:51 PM</a:t>
            </a:r>
          </a:p>
          <a:p>
            <a:pPr lvl="1"/>
            <a:r>
              <a:rPr lang="en-US" dirty="0" smtClean="0"/>
              <a:t>October 29 at 10:09 PM</a:t>
            </a:r>
          </a:p>
          <a:p>
            <a:pPr lvl="1"/>
            <a:r>
              <a:rPr lang="en-US" dirty="0" smtClean="0"/>
              <a:t>November 2 at 6:50 PM</a:t>
            </a:r>
          </a:p>
          <a:p>
            <a:pPr lvl="1"/>
            <a:r>
              <a:rPr lang="en-US" dirty="0" smtClean="0"/>
              <a:t>November 5 at 5:44 PM</a:t>
            </a:r>
          </a:p>
          <a:p>
            <a:pPr lvl="1"/>
            <a:r>
              <a:rPr lang="en-US" dirty="0" smtClean="0"/>
              <a:t>November 9 at 8:33 PM</a:t>
            </a:r>
          </a:p>
          <a:p>
            <a:pPr lvl="1"/>
            <a:r>
              <a:rPr lang="en-US" dirty="0" smtClean="0"/>
              <a:t>November 19 at 4</a:t>
            </a:r>
            <a:r>
              <a:rPr lang="en-US" dirty="0" smtClean="0">
                <a:sym typeface="Wingdings" pitchFamily="2" charset="2"/>
              </a:rPr>
              <a:t>:00 PM</a:t>
            </a:r>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Borough Public Information and Outreach Part II</a:t>
            </a:r>
            <a:endParaRPr lang="en-US" dirty="0"/>
          </a:p>
        </p:txBody>
      </p:sp>
      <p:sp>
        <p:nvSpPr>
          <p:cNvPr id="3" name="Content Placeholder 2"/>
          <p:cNvSpPr>
            <a:spLocks noGrp="1"/>
          </p:cNvSpPr>
          <p:nvPr>
            <p:ph idx="1"/>
          </p:nvPr>
        </p:nvSpPr>
        <p:spPr/>
        <p:txBody>
          <a:bodyPr/>
          <a:lstStyle/>
          <a:p>
            <a:r>
              <a:rPr lang="en-US" dirty="0" smtClean="0"/>
              <a:t>Facebook and website posts</a:t>
            </a:r>
          </a:p>
          <a:p>
            <a:pPr lvl="1"/>
            <a:r>
              <a:rPr lang="en-US" dirty="0" smtClean="0"/>
              <a:t>All Reverse 9-1-1 call information posted online</a:t>
            </a:r>
          </a:p>
          <a:p>
            <a:pPr lvl="1"/>
            <a:r>
              <a:rPr lang="en-US" dirty="0" smtClean="0"/>
              <a:t>Q&amp;A posted November 5</a:t>
            </a:r>
          </a:p>
          <a:p>
            <a:pPr lvl="1"/>
            <a:r>
              <a:rPr lang="en-US" dirty="0" smtClean="0"/>
              <a:t>November 7 additional information posted for local businesses</a:t>
            </a:r>
          </a:p>
          <a:p>
            <a:pPr lvl="1"/>
            <a:r>
              <a:rPr lang="en-US" dirty="0" smtClean="0"/>
              <a:t>November 13 miscellaneous information</a:t>
            </a:r>
          </a:p>
          <a:p>
            <a:pPr lvl="1"/>
            <a:endParaRPr 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Borough Public Information and Outreach Part III</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Building Department teamed with National Guard vehicles to answer questions – they were driving around for 2 days</a:t>
            </a:r>
          </a:p>
          <a:p>
            <a:r>
              <a:rPr lang="en-US" dirty="0" smtClean="0"/>
              <a:t>Borough created informational handout passed out by FEMA, Building Dept. staff w/National Guard, at shelter…similar information based upon online posts</a:t>
            </a:r>
          </a:p>
          <a:p>
            <a:r>
              <a:rPr lang="en-US" dirty="0" smtClean="0"/>
              <a:t>Building Department out from 9 AM – 4 PM on Saturday, November 3 to answer questions</a:t>
            </a:r>
          </a:p>
          <a:p>
            <a:r>
              <a:rPr lang="en-US" dirty="0" smtClean="0"/>
              <a:t>Mayor met with individuals; during driving inspections --- handout out informational flyer</a:t>
            </a:r>
          </a:p>
          <a:p>
            <a:pPr lvl="1"/>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Please read – this presentation best viewed in PowerPoint</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This was the public presentation at the Mayor &amp; Council meeting on Monday, Nov. 19. </a:t>
            </a:r>
          </a:p>
          <a:p>
            <a:pPr>
              <a:buNone/>
            </a:pPr>
            <a:r>
              <a:rPr lang="en-US" dirty="0" smtClean="0"/>
              <a:t>	</a:t>
            </a:r>
            <a:r>
              <a:rPr lang="en-US" dirty="0" smtClean="0"/>
              <a:t>This has been tweaked to incorporate items discussed during the meeting or to provide clarification.</a:t>
            </a:r>
          </a:p>
          <a:p>
            <a:pPr>
              <a:buNone/>
            </a:pPr>
            <a:r>
              <a:rPr lang="en-US" dirty="0" smtClean="0"/>
              <a:t>	</a:t>
            </a:r>
            <a:r>
              <a:rPr lang="en-US" dirty="0" smtClean="0"/>
              <a:t>Please click through the slides as they are not set to automatically go to the next one</a:t>
            </a:r>
          </a:p>
          <a:p>
            <a:pPr>
              <a:buNone/>
            </a:pPr>
            <a:r>
              <a:rPr lang="en-US" dirty="0" smtClean="0"/>
              <a:t>	</a:t>
            </a:r>
            <a:r>
              <a:rPr lang="en-US" dirty="0" smtClean="0"/>
              <a:t>Slide #?? is animated; if you do not have PowerPoint on your computer you can download </a:t>
            </a:r>
            <a:r>
              <a:rPr lang="en-US" dirty="0" smtClean="0"/>
              <a:t>the free viewer here: </a:t>
            </a:r>
            <a:r>
              <a:rPr lang="en-US" dirty="0" smtClean="0">
                <a:hlinkClick r:id="rId2"/>
              </a:rPr>
              <a:t>http://</a:t>
            </a:r>
            <a:r>
              <a:rPr lang="en-US" dirty="0" smtClean="0">
                <a:hlinkClick r:id="rId2"/>
              </a:rPr>
              <a:t>www.microsoft.com/en-us/download/details.aspx?id=13</a:t>
            </a:r>
            <a:endParaRPr lang="en-US" dirty="0" smtClean="0"/>
          </a:p>
          <a:p>
            <a:pPr>
              <a:buNone/>
            </a:pPr>
            <a:r>
              <a:rPr lang="en-US" dirty="0" smtClean="0"/>
              <a:t>	</a:t>
            </a:r>
            <a:r>
              <a:rPr lang="en-US" dirty="0" smtClean="0"/>
              <a:t>We posted a PDF knowing not everyone has PowerPoint. Please download the free viewer for best viewing results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recovery efforts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Temporary housing shelter led by Bergen County OEM</a:t>
            </a:r>
          </a:p>
          <a:p>
            <a:pPr lvl="1"/>
            <a:r>
              <a:rPr lang="en-US" dirty="0" smtClean="0"/>
              <a:t>Local evacuations shelters flooded – both schools and Church</a:t>
            </a:r>
          </a:p>
          <a:p>
            <a:r>
              <a:rPr lang="en-US" dirty="0" smtClean="0"/>
              <a:t>Local efforts include:</a:t>
            </a:r>
          </a:p>
          <a:p>
            <a:pPr lvl="1"/>
            <a:r>
              <a:rPr lang="en-US" dirty="0" smtClean="0"/>
              <a:t>Food and cleaning material distribution at St. Margaret’s Church</a:t>
            </a:r>
          </a:p>
          <a:p>
            <a:pPr lvl="1"/>
            <a:r>
              <a:rPr lang="en-US" dirty="0" smtClean="0"/>
              <a:t>Coordination with the Volunteer Center of Bergen County</a:t>
            </a:r>
          </a:p>
          <a:p>
            <a:pPr lvl="1"/>
            <a:r>
              <a:rPr lang="en-US" dirty="0" smtClean="0"/>
              <a:t>Work with PSE&amp;G once substantial power is returned to the region to restore power to pockets that hadn’t received it yet</a:t>
            </a:r>
          </a:p>
          <a:p>
            <a:pPr lvl="1"/>
            <a:r>
              <a:rPr lang="en-US" dirty="0" smtClean="0"/>
              <a:t> Rumor that was heard  - boil water advisory -There was no boil water advisory at any time during the Storm</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recovery efforts – Part II</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Waiving of building permit fees – both State and local</a:t>
            </a:r>
          </a:p>
          <a:p>
            <a:r>
              <a:rPr lang="en-US" dirty="0" smtClean="0"/>
              <a:t>Get a permit – it is a record to protect you that work was done </a:t>
            </a:r>
          </a:p>
          <a:p>
            <a:r>
              <a:rPr lang="en-US" dirty="0" smtClean="0"/>
              <a:t>Permits can be obtained after work is complete</a:t>
            </a:r>
          </a:p>
          <a:p>
            <a:r>
              <a:rPr lang="en-US" dirty="0" smtClean="0"/>
              <a:t>Tax deadline extended until November 30</a:t>
            </a:r>
          </a:p>
          <a:p>
            <a:r>
              <a:rPr lang="en-US" dirty="0" smtClean="0"/>
              <a:t>St. Margaret’s food pantry will be open once a week</a:t>
            </a:r>
          </a:p>
          <a:p>
            <a:r>
              <a:rPr lang="en-US" dirty="0" smtClean="0"/>
              <a:t>Review of public and quasi-public  spaces for debris removal in compliance with DEP regulation</a:t>
            </a:r>
          </a:p>
          <a:p>
            <a:r>
              <a:rPr lang="en-US" dirty="0" smtClean="0"/>
              <a:t>Fire Department pumped out basements</a:t>
            </a:r>
          </a:p>
          <a:p>
            <a:r>
              <a:rPr lang="en-US" dirty="0" smtClean="0"/>
              <a:t>CERT coordinating with Church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Borough property lost/damaged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6 police cars</a:t>
            </a:r>
          </a:p>
          <a:p>
            <a:r>
              <a:rPr lang="en-US" dirty="0" smtClean="0"/>
              <a:t>2 Fire Chief vehicles</a:t>
            </a:r>
          </a:p>
          <a:p>
            <a:r>
              <a:rPr lang="en-US" dirty="0" smtClean="0"/>
              <a:t>1 DPW truck</a:t>
            </a:r>
          </a:p>
          <a:p>
            <a:r>
              <a:rPr lang="en-US" dirty="0" smtClean="0"/>
              <a:t>Goose poop machine</a:t>
            </a:r>
          </a:p>
          <a:p>
            <a:r>
              <a:rPr lang="en-US" dirty="0" smtClean="0"/>
              <a:t>Senior Bus (senior services currently suspended)</a:t>
            </a:r>
          </a:p>
          <a:p>
            <a:r>
              <a:rPr lang="en-US" dirty="0" smtClean="0"/>
              <a:t>Various fencing, small equipment, etc</a:t>
            </a:r>
          </a:p>
          <a:p>
            <a:r>
              <a:rPr lang="en-US" dirty="0" smtClean="0"/>
              <a:t>2 ambulances</a:t>
            </a:r>
          </a:p>
          <a:p>
            <a:r>
              <a:rPr lang="en-US" dirty="0" smtClean="0"/>
              <a:t>Other items to be added as equipment is reviewed</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Borough cleanup efforts - removal of debris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Started Thursday after the storm</a:t>
            </a:r>
          </a:p>
          <a:p>
            <a:r>
              <a:rPr lang="en-US" dirty="0" smtClean="0"/>
              <a:t>Three companies involved at any one time – four total were used</a:t>
            </a:r>
          </a:p>
          <a:p>
            <a:r>
              <a:rPr lang="en-US" dirty="0" smtClean="0"/>
              <a:t>Will continue until November 30 as that is when FEMA is saying reimbursement is going to end</a:t>
            </a:r>
          </a:p>
          <a:p>
            <a:r>
              <a:rPr lang="en-US" dirty="0" smtClean="0"/>
              <a:t>Determined not to utilize containers this time due to the large amount of debris – just wouldn’t fit and create a hazard</a:t>
            </a:r>
          </a:p>
          <a:p>
            <a:r>
              <a:rPr lang="en-US" dirty="0" smtClean="0"/>
              <a:t>Only storm related debris will be picked up</a:t>
            </a:r>
          </a:p>
          <a:p>
            <a:r>
              <a:rPr lang="en-US" dirty="0" smtClean="0"/>
              <a:t>Recycling commences November 21</a:t>
            </a:r>
          </a:p>
          <a:p>
            <a:r>
              <a:rPr lang="en-US" dirty="0" smtClean="0"/>
              <a:t>How is debris removed ?</a:t>
            </a:r>
          </a:p>
          <a:p>
            <a:pPr lvl="1"/>
            <a:r>
              <a:rPr lang="en-US" dirty="0" smtClean="0"/>
              <a:t>Borough is broken down into 3 sections where haulers are instructed to go</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Property values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State is currently working on a mechanism to address large scale </a:t>
            </a:r>
            <a:r>
              <a:rPr lang="en-US" dirty="0" smtClean="0"/>
              <a:t>re-assessment </a:t>
            </a:r>
            <a:r>
              <a:rPr lang="en-US" dirty="0" smtClean="0"/>
              <a:t>of damaged property due to municipalities by the end of this week</a:t>
            </a:r>
          </a:p>
          <a:p>
            <a:r>
              <a:rPr lang="en-US" dirty="0" smtClean="0"/>
              <a:t>We know nothing more about this – conference call with Governor’s office earlier today they had no new information to share </a:t>
            </a:r>
          </a:p>
          <a:p>
            <a:r>
              <a:rPr lang="en-US" dirty="0" smtClean="0"/>
              <a:t>From speaking to tax assessors </a:t>
            </a:r>
            <a:r>
              <a:rPr lang="en-US" dirty="0" smtClean="0"/>
              <a:t>around the State – </a:t>
            </a:r>
            <a:r>
              <a:rPr lang="en-US" dirty="0" smtClean="0"/>
              <a:t>initial drop in sale prices but return to pre-storm pricing in three to six </a:t>
            </a:r>
            <a:r>
              <a:rPr lang="en-US" dirty="0" smtClean="0"/>
              <a:t>months (yes this is hard to believe)</a:t>
            </a:r>
            <a:endParaRPr lang="en-US" dirty="0" smtClean="0"/>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Municipal Taxes – How will the storm impact taxes</a:t>
            </a:r>
            <a:endParaRPr lang="en-US" dirty="0"/>
          </a:p>
        </p:txBody>
      </p:sp>
      <p:sp>
        <p:nvSpPr>
          <p:cNvPr id="3" name="Content Placeholder 2"/>
          <p:cNvSpPr>
            <a:spLocks noGrp="1"/>
          </p:cNvSpPr>
          <p:nvPr>
            <p:ph idx="1"/>
          </p:nvPr>
        </p:nvSpPr>
        <p:spPr/>
        <p:txBody>
          <a:bodyPr/>
          <a:lstStyle/>
          <a:p>
            <a:r>
              <a:rPr lang="en-US" dirty="0" smtClean="0"/>
              <a:t>Cleanup costs are estimated to be no more than $3.50 a month over a five year period in your municipal tax </a:t>
            </a:r>
            <a:r>
              <a:rPr lang="en-US" dirty="0" smtClean="0"/>
              <a:t>bill – this is based upon FEMA and insurance reimbursements and is only an estimate</a:t>
            </a:r>
            <a:endParaRPr lang="en-US" dirty="0" smtClean="0"/>
          </a:p>
          <a:p>
            <a:r>
              <a:rPr lang="en-US" dirty="0" smtClean="0"/>
              <a:t>Again - this </a:t>
            </a:r>
            <a:r>
              <a:rPr lang="en-US" dirty="0" smtClean="0"/>
              <a:t>is a high end estimate dependent on final FEMA and insurance reimbursements</a:t>
            </a:r>
          </a:p>
          <a:p>
            <a:r>
              <a:rPr lang="en-US" dirty="0" smtClean="0"/>
              <a:t>The Borough does not set the school tax rate</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efforts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Mailing to residents by end of year with information on how to register with Swiftreach and Nixle; general storm update</a:t>
            </a:r>
          </a:p>
          <a:p>
            <a:r>
              <a:rPr lang="en-US" dirty="0" smtClean="0"/>
              <a:t>AM Radio? How can Borough utilize this to notify residents?</a:t>
            </a:r>
          </a:p>
          <a:p>
            <a:r>
              <a:rPr lang="en-US" dirty="0" smtClean="0"/>
              <a:t>Work with Meadowlands  Conservation Trust to raise the berms</a:t>
            </a:r>
          </a:p>
          <a:p>
            <a:r>
              <a:rPr lang="en-US" dirty="0" smtClean="0"/>
              <a:t>Work with Governor’s Office to raise the berms – weekly conference calls with his Office</a:t>
            </a:r>
          </a:p>
          <a:p>
            <a:r>
              <a:rPr lang="en-US" dirty="0" smtClean="0"/>
              <a:t>Long range planning of additional tide gate(s)</a:t>
            </a:r>
          </a:p>
          <a:p>
            <a:r>
              <a:rPr lang="en-US" dirty="0" smtClean="0"/>
              <a:t>Work with Federal government on early warning system – we have been told that the National Oceanic and Atmospheric Administration (NOAA) sensors failed due to the strength of the storm </a:t>
            </a:r>
          </a:p>
          <a:p>
            <a:pPr lvl="1"/>
            <a:r>
              <a:rPr lang="en-US" dirty="0" smtClean="0"/>
              <a:t>Wave of 32 feet hit Sandy Hook</a:t>
            </a:r>
          </a:p>
          <a:p>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Closing remarks</a:t>
            </a:r>
            <a:endParaRPr lang="en-US" dirty="0"/>
          </a:p>
        </p:txBody>
      </p:sp>
      <p:sp>
        <p:nvSpPr>
          <p:cNvPr id="5" name="Subtitle 4"/>
          <p:cNvSpPr>
            <a:spLocks noGrp="1"/>
          </p:cNvSpPr>
          <p:nvPr>
            <p:ph type="subTitle" idx="1"/>
          </p:nvPr>
        </p:nvSpPr>
        <p:spPr/>
        <p:txBody>
          <a:bodyPr/>
          <a:lstStyle/>
          <a:p>
            <a:r>
              <a:rPr lang="en-US" dirty="0" smtClean="0">
                <a:solidFill>
                  <a:schemeClr val="tx1"/>
                </a:solidFill>
              </a:rPr>
              <a:t>Thank you volunteers, staff and other governments that provided assistance</a:t>
            </a:r>
            <a:endParaRPr lang="en-US" dirty="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Superstorm Sandy Preparation</a:t>
            </a:r>
            <a:br>
              <a:rPr lang="en-US" dirty="0" smtClean="0"/>
            </a:br>
            <a:r>
              <a:rPr lang="en-US" dirty="0" smtClean="0"/>
              <a:t>Oct. 22 – Oct 28</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DPW begins cleaning out problem catch basins</a:t>
            </a:r>
          </a:p>
          <a:p>
            <a:r>
              <a:rPr lang="en-US" dirty="0" smtClean="0"/>
              <a:t>DPW lowers Willow Lake to allow it to hold more water</a:t>
            </a:r>
          </a:p>
          <a:p>
            <a:r>
              <a:rPr lang="en-US" dirty="0" smtClean="0"/>
              <a:t>DPW inspects all pump stations to ensure their operation</a:t>
            </a:r>
          </a:p>
          <a:p>
            <a:r>
              <a:rPr lang="en-US" dirty="0" smtClean="0"/>
              <a:t>DPW inspects all generators to ensure their operation</a:t>
            </a:r>
          </a:p>
          <a:p>
            <a:r>
              <a:rPr lang="en-US" dirty="0" smtClean="0"/>
              <a:t>DPW stages various vehicles around the Borough for access in the event of flooding</a:t>
            </a:r>
          </a:p>
          <a:p>
            <a:r>
              <a:rPr lang="en-US" dirty="0" smtClean="0"/>
              <a:t>Additional backup generators secured (if needed)</a:t>
            </a:r>
          </a:p>
          <a:p>
            <a:r>
              <a:rPr lang="en-US" dirty="0" smtClean="0"/>
              <a:t>Sandbags distributed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Superstorm Sandy – The Berm</a:t>
            </a:r>
            <a:endParaRPr lang="en-US" dirty="0"/>
          </a:p>
        </p:txBody>
      </p:sp>
      <p:sp>
        <p:nvSpPr>
          <p:cNvPr id="3" name="Content Placeholder 2"/>
          <p:cNvSpPr>
            <a:spLocks noGrp="1"/>
          </p:cNvSpPr>
          <p:nvPr>
            <p:ph idx="1"/>
          </p:nvPr>
        </p:nvSpPr>
        <p:spPr/>
        <p:txBody>
          <a:bodyPr/>
          <a:lstStyle/>
          <a:p>
            <a:r>
              <a:rPr lang="en-US" dirty="0" smtClean="0"/>
              <a:t>What is a BERM? From Wikipedia:</a:t>
            </a:r>
          </a:p>
          <a:p>
            <a:r>
              <a:rPr lang="en-US" dirty="0" smtClean="0"/>
              <a:t>Berms are also used to control erosion and sedimentation by reducing the rate of surface runoff. The berms either reduce the velocity of the water, or direct water to areas that are not susceptible to erosion, thereby reducing the adverse effects of running water on exposed topsoil.</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Berm</a:t>
            </a:r>
            <a:endParaRPr lang="en-US" dirty="0"/>
          </a:p>
        </p:txBody>
      </p:sp>
      <p:sp>
        <p:nvSpPr>
          <p:cNvPr id="3" name="Content Placeholder 2"/>
          <p:cNvSpPr>
            <a:spLocks noGrp="1"/>
          </p:cNvSpPr>
          <p:nvPr>
            <p:ph idx="1"/>
          </p:nvPr>
        </p:nvSpPr>
        <p:spPr/>
        <p:txBody>
          <a:bodyPr>
            <a:normAutofit fontScale="92500"/>
          </a:bodyPr>
          <a:lstStyle/>
          <a:p>
            <a:r>
              <a:rPr lang="en-US" dirty="0" smtClean="0"/>
              <a:t>“Owned” by The Meadowlands Conservation Trust</a:t>
            </a:r>
          </a:p>
          <a:p>
            <a:r>
              <a:rPr lang="en-US" dirty="0" smtClean="0"/>
              <a:t>Approximately 5 to 6 feet high</a:t>
            </a:r>
          </a:p>
          <a:p>
            <a:r>
              <a:rPr lang="en-US" dirty="0" smtClean="0"/>
              <a:t>Maintained by private company as contracted by the Trust</a:t>
            </a:r>
          </a:p>
          <a:p>
            <a:r>
              <a:rPr lang="en-US" dirty="0" smtClean="0"/>
              <a:t>Damaged last year by Hurricane Irene – repaired </a:t>
            </a:r>
          </a:p>
          <a:p>
            <a:r>
              <a:rPr lang="en-US" dirty="0" smtClean="0"/>
              <a:t>Repaired a few days after Superstorm Sandy</a:t>
            </a:r>
          </a:p>
          <a:p>
            <a:r>
              <a:rPr lang="en-US" dirty="0" smtClean="0"/>
              <a:t>Six breaches occurred from the tidal flood waters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Superstorm Sandy – Data Part I</a:t>
            </a:r>
            <a:endParaRPr lang="en-US" dirty="0"/>
          </a:p>
        </p:txBody>
      </p:sp>
      <p:sp>
        <p:nvSpPr>
          <p:cNvPr id="3" name="Content Placeholder 2"/>
          <p:cNvSpPr>
            <a:spLocks noGrp="1"/>
          </p:cNvSpPr>
          <p:nvPr>
            <p:ph idx="1"/>
          </p:nvPr>
        </p:nvSpPr>
        <p:spPr/>
        <p:txBody>
          <a:bodyPr/>
          <a:lstStyle/>
          <a:p>
            <a:r>
              <a:rPr lang="en-US" dirty="0" smtClean="0"/>
              <a:t>The following slide demonstrates the data from the Meadowlands Environmental Research Institute (MERI)</a:t>
            </a:r>
          </a:p>
          <a:p>
            <a:r>
              <a:rPr lang="en-US" dirty="0" smtClean="0"/>
              <a:t>Data taken from the Barge Marina in Carlstadt</a:t>
            </a:r>
          </a:p>
          <a:p>
            <a:r>
              <a:rPr lang="en-US" dirty="0" smtClean="0"/>
              <a:t>Data highlights –</a:t>
            </a:r>
          </a:p>
          <a:p>
            <a:pPr lvl="1"/>
            <a:r>
              <a:rPr lang="en-US" dirty="0" smtClean="0"/>
              <a:t>Tidal water reached 8 feet 6 inches</a:t>
            </a:r>
          </a:p>
          <a:p>
            <a:pPr lvl="1"/>
            <a:r>
              <a:rPr lang="en-US" dirty="0" smtClean="0"/>
              <a:t>Twice as much salinity (salt) as normal</a:t>
            </a:r>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81000" y="609600"/>
            <a:ext cx="8610600" cy="6156543"/>
          </a:xfrm>
          <a:prstGeom prst="rect">
            <a:avLst/>
          </a:prstGeom>
        </p:spPr>
      </p:pic>
      <p:sp>
        <p:nvSpPr>
          <p:cNvPr id="5" name="TextBox 4"/>
          <p:cNvSpPr txBox="1"/>
          <p:nvPr/>
        </p:nvSpPr>
        <p:spPr>
          <a:xfrm>
            <a:off x="1981200" y="152400"/>
            <a:ext cx="5257800" cy="369332"/>
          </a:xfrm>
          <a:prstGeom prst="rect">
            <a:avLst/>
          </a:prstGeom>
          <a:noFill/>
        </p:spPr>
        <p:txBody>
          <a:bodyPr wrap="square" rtlCol="0">
            <a:spAutoFit/>
          </a:bodyPr>
          <a:lstStyle/>
          <a:p>
            <a:r>
              <a:rPr lang="en-US" dirty="0" smtClean="0"/>
              <a:t>Barge Marina Water Parameters Oct. 27</a:t>
            </a:r>
            <a:r>
              <a:rPr lang="en-US" baseline="30000" dirty="0" smtClean="0"/>
              <a:t>th</a:t>
            </a:r>
            <a:r>
              <a:rPr lang="en-US" dirty="0" smtClean="0"/>
              <a:t>. – Oct. 31</a:t>
            </a:r>
            <a:r>
              <a:rPr lang="en-US" baseline="30000" dirty="0" smtClean="0"/>
              <a:t>st</a:t>
            </a:r>
            <a:r>
              <a:rPr lang="en-US" dirty="0" smtClean="0"/>
              <a:t>.</a:t>
            </a:r>
            <a:endParaRPr lang="en-US" dirty="0"/>
          </a:p>
        </p:txBody>
      </p:sp>
    </p:spTree>
    <p:extLst>
      <p:ext uri="{BB962C8B-B14F-4D97-AF65-F5344CB8AC3E}">
        <p14:creationId xmlns:p14="http://schemas.microsoft.com/office/powerpoint/2010/main" xmlns="" val="5372105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Superstorm Sandy – Data Part II</a:t>
            </a:r>
            <a:endParaRPr lang="en-US" dirty="0"/>
          </a:p>
        </p:txBody>
      </p:sp>
      <p:sp>
        <p:nvSpPr>
          <p:cNvPr id="3" name="Content Placeholder 2"/>
          <p:cNvSpPr>
            <a:spLocks noGrp="1"/>
          </p:cNvSpPr>
          <p:nvPr>
            <p:ph idx="1"/>
          </p:nvPr>
        </p:nvSpPr>
        <p:spPr/>
        <p:txBody>
          <a:bodyPr/>
          <a:lstStyle/>
          <a:p>
            <a:r>
              <a:rPr lang="en-US" dirty="0" smtClean="0"/>
              <a:t>Next slide shows water levels</a:t>
            </a:r>
          </a:p>
          <a:p>
            <a:r>
              <a:rPr lang="en-US" dirty="0" smtClean="0"/>
              <a:t>The red line is the Berm </a:t>
            </a:r>
          </a:p>
          <a:p>
            <a:r>
              <a:rPr lang="en-US" dirty="0" smtClean="0"/>
              <a:t>Note the times at the peak. This demonstrates that there was 7 feet of tidal water entering Little Ferry and surrounding towns from 8 PM on the 29</a:t>
            </a:r>
            <a:r>
              <a:rPr lang="en-US" baseline="30000" dirty="0" smtClean="0"/>
              <a:t>th</a:t>
            </a:r>
            <a:r>
              <a:rPr lang="en-US" dirty="0" smtClean="0"/>
              <a:t> to 2 AM on the 30</a:t>
            </a:r>
            <a:r>
              <a:rPr lang="en-US" baseline="30000" dirty="0" smtClean="0"/>
              <a:t>th</a:t>
            </a:r>
            <a:endParaRPr lang="en-US" dirty="0" smtClean="0"/>
          </a:p>
          <a:p>
            <a:r>
              <a:rPr lang="en-US" dirty="0" smtClean="0"/>
              <a:t>The wind was keeping the water in during this time</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04805"/>
            <a:ext cx="9144000" cy="5934719"/>
          </a:xfrm>
          <a:prstGeom prst="rect">
            <a:avLst/>
          </a:prstGeom>
        </p:spPr>
      </p:pic>
      <p:cxnSp>
        <p:nvCxnSpPr>
          <p:cNvPr id="6" name="Straight Connector 5"/>
          <p:cNvCxnSpPr/>
          <p:nvPr/>
        </p:nvCxnSpPr>
        <p:spPr>
          <a:xfrm>
            <a:off x="228600" y="4191000"/>
            <a:ext cx="8686800" cy="0"/>
          </a:xfrm>
          <a:prstGeom prst="line">
            <a:avLst/>
          </a:prstGeom>
          <a:ln/>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533400" y="1905000"/>
            <a:ext cx="6248400" cy="0"/>
          </a:xfrm>
          <a:prstGeom prst="line">
            <a:avLst/>
          </a:prstGeom>
          <a:ln w="38100">
            <a:solidFill>
              <a:srgbClr val="002060"/>
            </a:solidFill>
            <a:prstDash val="sysDash"/>
          </a:ln>
        </p:spPr>
        <p:style>
          <a:lnRef idx="1">
            <a:schemeClr val="accent2"/>
          </a:lnRef>
          <a:fillRef idx="0">
            <a:schemeClr val="accent2"/>
          </a:fillRef>
          <a:effectRef idx="0">
            <a:schemeClr val="accent2"/>
          </a:effectRef>
          <a:fontRef idx="minor">
            <a:schemeClr val="tx1"/>
          </a:fontRef>
        </p:style>
      </p:cxnSp>
      <p:cxnSp>
        <p:nvCxnSpPr>
          <p:cNvPr id="11" name="Straight Connector 10"/>
          <p:cNvCxnSpPr/>
          <p:nvPr/>
        </p:nvCxnSpPr>
        <p:spPr>
          <a:xfrm>
            <a:off x="533400" y="2636222"/>
            <a:ext cx="6248400" cy="0"/>
          </a:xfrm>
          <a:prstGeom prst="line">
            <a:avLst/>
          </a:prstGeom>
          <a:ln w="38100">
            <a:solidFill>
              <a:srgbClr val="002060"/>
            </a:solidFill>
          </a:ln>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p:nvCxnSpPr>
        <p:spPr>
          <a:xfrm>
            <a:off x="533400" y="1695060"/>
            <a:ext cx="6248400" cy="0"/>
          </a:xfrm>
          <a:prstGeom prst="line">
            <a:avLst/>
          </a:prstGeom>
          <a:ln w="38100">
            <a:solidFill>
              <a:srgbClr val="002060"/>
            </a:solidFill>
            <a:prstDash val="sysDot"/>
          </a:ln>
        </p:spPr>
        <p:style>
          <a:lnRef idx="1">
            <a:schemeClr val="accent2"/>
          </a:lnRef>
          <a:fillRef idx="0">
            <a:schemeClr val="accent2"/>
          </a:fillRef>
          <a:effectRef idx="0">
            <a:schemeClr val="accent2"/>
          </a:effectRef>
          <a:fontRef idx="minor">
            <a:schemeClr val="tx1"/>
          </a:fontRef>
        </p:style>
      </p:cxnSp>
      <p:sp>
        <p:nvSpPr>
          <p:cNvPr id="14" name="TextBox 13"/>
          <p:cNvSpPr txBox="1"/>
          <p:nvPr/>
        </p:nvSpPr>
        <p:spPr>
          <a:xfrm>
            <a:off x="6746638" y="2461910"/>
            <a:ext cx="1981200" cy="338554"/>
          </a:xfrm>
          <a:prstGeom prst="rect">
            <a:avLst/>
          </a:prstGeom>
          <a:noFill/>
        </p:spPr>
        <p:txBody>
          <a:bodyPr wrap="square" rtlCol="0">
            <a:spAutoFit/>
          </a:bodyPr>
          <a:lstStyle/>
          <a:p>
            <a:r>
              <a:rPr lang="en-US" sz="1600" dirty="0" smtClean="0"/>
              <a:t>West Riser 3.7 Feet</a:t>
            </a:r>
            <a:endParaRPr lang="en-US" sz="1600" dirty="0"/>
          </a:p>
        </p:txBody>
      </p:sp>
      <p:sp>
        <p:nvSpPr>
          <p:cNvPr id="15" name="TextBox 14"/>
          <p:cNvSpPr txBox="1"/>
          <p:nvPr/>
        </p:nvSpPr>
        <p:spPr>
          <a:xfrm>
            <a:off x="6781800" y="1735723"/>
            <a:ext cx="2209800" cy="338554"/>
          </a:xfrm>
          <a:prstGeom prst="rect">
            <a:avLst/>
          </a:prstGeom>
          <a:noFill/>
        </p:spPr>
        <p:txBody>
          <a:bodyPr wrap="square" rtlCol="0">
            <a:spAutoFit/>
          </a:bodyPr>
          <a:lstStyle/>
          <a:p>
            <a:r>
              <a:rPr lang="en-US" sz="1600" dirty="0" smtClean="0"/>
              <a:t>Losen Slote 6.0 Feet</a:t>
            </a:r>
            <a:endParaRPr lang="en-US" sz="1600" dirty="0"/>
          </a:p>
        </p:txBody>
      </p:sp>
      <p:sp>
        <p:nvSpPr>
          <p:cNvPr id="16" name="TextBox 15"/>
          <p:cNvSpPr txBox="1"/>
          <p:nvPr/>
        </p:nvSpPr>
        <p:spPr>
          <a:xfrm>
            <a:off x="6781800" y="1449355"/>
            <a:ext cx="1828800" cy="338554"/>
          </a:xfrm>
          <a:prstGeom prst="rect">
            <a:avLst/>
          </a:prstGeom>
          <a:noFill/>
        </p:spPr>
        <p:txBody>
          <a:bodyPr wrap="square" rtlCol="0">
            <a:spAutoFit/>
          </a:bodyPr>
          <a:lstStyle/>
          <a:p>
            <a:r>
              <a:rPr lang="en-US" sz="1600" dirty="0" smtClean="0"/>
              <a:t>East Riser 6.4 Feet</a:t>
            </a:r>
            <a:endParaRPr lang="en-US" sz="1600" dirty="0"/>
          </a:p>
        </p:txBody>
      </p:sp>
      <p:sp>
        <p:nvSpPr>
          <p:cNvPr id="17" name="TextBox 16"/>
          <p:cNvSpPr txBox="1"/>
          <p:nvPr/>
        </p:nvSpPr>
        <p:spPr>
          <a:xfrm>
            <a:off x="1968759" y="163490"/>
            <a:ext cx="5943600" cy="461665"/>
          </a:xfrm>
          <a:prstGeom prst="rect">
            <a:avLst/>
          </a:prstGeom>
          <a:noFill/>
        </p:spPr>
        <p:txBody>
          <a:bodyPr wrap="square" rtlCol="0">
            <a:spAutoFit/>
          </a:bodyPr>
          <a:lstStyle/>
          <a:p>
            <a:r>
              <a:rPr lang="en-US" sz="2400" dirty="0" smtClean="0"/>
              <a:t>Barge Marina Water Level Oct. 27 - Oct. 31</a:t>
            </a:r>
            <a:endParaRPr lang="en-US" sz="2400" dirty="0"/>
          </a:p>
        </p:txBody>
      </p:sp>
      <p:cxnSp>
        <p:nvCxnSpPr>
          <p:cNvPr id="19" name="Straight Connector 18"/>
          <p:cNvCxnSpPr/>
          <p:nvPr/>
        </p:nvCxnSpPr>
        <p:spPr>
          <a:xfrm flipV="1">
            <a:off x="1918996" y="4800600"/>
            <a:ext cx="0" cy="1371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3676261" y="4800600"/>
            <a:ext cx="0" cy="1371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5410200" y="4800600"/>
            <a:ext cx="0" cy="1371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7162800" y="4800600"/>
            <a:ext cx="0" cy="137160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876800" y="4495800"/>
            <a:ext cx="1295400" cy="261610"/>
          </a:xfrm>
          <a:prstGeom prst="rect">
            <a:avLst/>
          </a:prstGeom>
          <a:noFill/>
        </p:spPr>
        <p:txBody>
          <a:bodyPr wrap="square" rtlCol="0">
            <a:spAutoFit/>
          </a:bodyPr>
          <a:lstStyle/>
          <a:p>
            <a:r>
              <a:rPr lang="en-US" sz="1100" dirty="0" smtClean="0"/>
              <a:t>Midnight Oct 29</a:t>
            </a:r>
            <a:r>
              <a:rPr lang="en-US" sz="1100" baseline="30000" dirty="0" smtClean="0"/>
              <a:t>th</a:t>
            </a:r>
            <a:r>
              <a:rPr lang="en-US" sz="1100" dirty="0" smtClean="0"/>
              <a:t>.</a:t>
            </a:r>
            <a:endParaRPr lang="en-US" sz="1100" dirty="0"/>
          </a:p>
        </p:txBody>
      </p:sp>
      <p:cxnSp>
        <p:nvCxnSpPr>
          <p:cNvPr id="30" name="Straight Connector 29"/>
          <p:cNvCxnSpPr/>
          <p:nvPr/>
        </p:nvCxnSpPr>
        <p:spPr>
          <a:xfrm flipV="1">
            <a:off x="5410200" y="2971800"/>
            <a:ext cx="0" cy="1371600"/>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05408" y="5411746"/>
            <a:ext cx="1295400" cy="369332"/>
          </a:xfrm>
          <a:prstGeom prst="rect">
            <a:avLst/>
          </a:prstGeom>
          <a:noFill/>
        </p:spPr>
        <p:txBody>
          <a:bodyPr wrap="square" rtlCol="0">
            <a:spAutoFit/>
          </a:bodyPr>
          <a:lstStyle/>
          <a:p>
            <a:r>
              <a:rPr lang="en-US" dirty="0" smtClean="0"/>
              <a:t>Saturday</a:t>
            </a:r>
            <a:endParaRPr lang="en-US" dirty="0"/>
          </a:p>
        </p:txBody>
      </p:sp>
      <p:sp>
        <p:nvSpPr>
          <p:cNvPr id="1024" name="TextBox 1023"/>
          <p:cNvSpPr txBox="1"/>
          <p:nvPr/>
        </p:nvSpPr>
        <p:spPr>
          <a:xfrm>
            <a:off x="2362200" y="5425742"/>
            <a:ext cx="1371600" cy="369332"/>
          </a:xfrm>
          <a:prstGeom prst="rect">
            <a:avLst/>
          </a:prstGeom>
          <a:noFill/>
        </p:spPr>
        <p:txBody>
          <a:bodyPr wrap="square" rtlCol="0">
            <a:spAutoFit/>
          </a:bodyPr>
          <a:lstStyle/>
          <a:p>
            <a:r>
              <a:rPr lang="en-US" dirty="0" smtClean="0"/>
              <a:t>Sunday</a:t>
            </a:r>
            <a:endParaRPr lang="en-US" dirty="0"/>
          </a:p>
        </p:txBody>
      </p:sp>
      <p:sp>
        <p:nvSpPr>
          <p:cNvPr id="1025" name="TextBox 1024"/>
          <p:cNvSpPr txBox="1"/>
          <p:nvPr/>
        </p:nvSpPr>
        <p:spPr>
          <a:xfrm>
            <a:off x="4000500" y="5446740"/>
            <a:ext cx="1143000" cy="369332"/>
          </a:xfrm>
          <a:prstGeom prst="rect">
            <a:avLst/>
          </a:prstGeom>
          <a:noFill/>
        </p:spPr>
        <p:txBody>
          <a:bodyPr wrap="square" rtlCol="0">
            <a:spAutoFit/>
          </a:bodyPr>
          <a:lstStyle/>
          <a:p>
            <a:r>
              <a:rPr lang="en-US" dirty="0" smtClean="0"/>
              <a:t>Monday</a:t>
            </a:r>
            <a:endParaRPr lang="en-US" dirty="0"/>
          </a:p>
        </p:txBody>
      </p:sp>
      <p:sp>
        <p:nvSpPr>
          <p:cNvPr id="1029" name="TextBox 1028"/>
          <p:cNvSpPr txBox="1"/>
          <p:nvPr/>
        </p:nvSpPr>
        <p:spPr>
          <a:xfrm>
            <a:off x="5791200" y="5428079"/>
            <a:ext cx="1371600" cy="369332"/>
          </a:xfrm>
          <a:prstGeom prst="rect">
            <a:avLst/>
          </a:prstGeom>
          <a:noFill/>
        </p:spPr>
        <p:txBody>
          <a:bodyPr wrap="square" rtlCol="0">
            <a:spAutoFit/>
          </a:bodyPr>
          <a:lstStyle/>
          <a:p>
            <a:r>
              <a:rPr lang="en-US" dirty="0" smtClean="0"/>
              <a:t>Tuesday</a:t>
            </a:r>
            <a:endParaRPr lang="en-US" dirty="0"/>
          </a:p>
        </p:txBody>
      </p:sp>
      <p:sp>
        <p:nvSpPr>
          <p:cNvPr id="1030" name="TextBox 1029"/>
          <p:cNvSpPr txBox="1"/>
          <p:nvPr/>
        </p:nvSpPr>
        <p:spPr>
          <a:xfrm>
            <a:off x="7318310" y="5440520"/>
            <a:ext cx="1447800" cy="369332"/>
          </a:xfrm>
          <a:prstGeom prst="rect">
            <a:avLst/>
          </a:prstGeom>
          <a:noFill/>
        </p:spPr>
        <p:txBody>
          <a:bodyPr wrap="square" rtlCol="0">
            <a:spAutoFit/>
          </a:bodyPr>
          <a:lstStyle/>
          <a:p>
            <a:r>
              <a:rPr lang="en-US" dirty="0" smtClean="0"/>
              <a:t>Wednesday</a:t>
            </a:r>
            <a:endParaRPr lang="en-US" dirty="0"/>
          </a:p>
        </p:txBody>
      </p:sp>
      <p:cxnSp>
        <p:nvCxnSpPr>
          <p:cNvPr id="1032" name="Straight Arrow Connector 1031"/>
          <p:cNvCxnSpPr/>
          <p:nvPr/>
        </p:nvCxnSpPr>
        <p:spPr>
          <a:xfrm>
            <a:off x="4648200" y="1524000"/>
            <a:ext cx="4572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34" name="Straight Arrow Connector 1033"/>
          <p:cNvCxnSpPr/>
          <p:nvPr/>
        </p:nvCxnSpPr>
        <p:spPr>
          <a:xfrm flipH="1">
            <a:off x="5638800" y="1517780"/>
            <a:ext cx="5334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035" name="TextBox 1034"/>
          <p:cNvSpPr txBox="1"/>
          <p:nvPr/>
        </p:nvSpPr>
        <p:spPr>
          <a:xfrm>
            <a:off x="4572000" y="1205299"/>
            <a:ext cx="762000" cy="276999"/>
          </a:xfrm>
          <a:prstGeom prst="rect">
            <a:avLst/>
          </a:prstGeom>
          <a:noFill/>
        </p:spPr>
        <p:txBody>
          <a:bodyPr wrap="square" rtlCol="0">
            <a:spAutoFit/>
          </a:bodyPr>
          <a:lstStyle/>
          <a:p>
            <a:r>
              <a:rPr lang="en-US" sz="1200" dirty="0" smtClean="0"/>
              <a:t>8PM</a:t>
            </a:r>
            <a:endParaRPr lang="en-US" sz="1200" dirty="0"/>
          </a:p>
        </p:txBody>
      </p:sp>
      <p:sp>
        <p:nvSpPr>
          <p:cNvPr id="1036" name="TextBox 1035"/>
          <p:cNvSpPr txBox="1"/>
          <p:nvPr/>
        </p:nvSpPr>
        <p:spPr>
          <a:xfrm>
            <a:off x="5791200" y="1205299"/>
            <a:ext cx="838200" cy="261610"/>
          </a:xfrm>
          <a:prstGeom prst="rect">
            <a:avLst/>
          </a:prstGeom>
          <a:noFill/>
        </p:spPr>
        <p:txBody>
          <a:bodyPr wrap="square" rtlCol="0">
            <a:spAutoFit/>
          </a:bodyPr>
          <a:lstStyle/>
          <a:p>
            <a:r>
              <a:rPr lang="en-US" sz="1100" dirty="0" smtClean="0"/>
              <a:t>2AM</a:t>
            </a:r>
            <a:endParaRPr lang="en-US" sz="1100" dirty="0"/>
          </a:p>
        </p:txBody>
      </p:sp>
      <p:sp>
        <p:nvSpPr>
          <p:cNvPr id="1038" name="TextBox 1037"/>
          <p:cNvSpPr txBox="1"/>
          <p:nvPr/>
        </p:nvSpPr>
        <p:spPr>
          <a:xfrm>
            <a:off x="4940559" y="629687"/>
            <a:ext cx="1219200" cy="369332"/>
          </a:xfrm>
          <a:prstGeom prst="rect">
            <a:avLst/>
          </a:prstGeom>
          <a:noFill/>
        </p:spPr>
        <p:txBody>
          <a:bodyPr wrap="square" rtlCol="0">
            <a:spAutoFit/>
          </a:bodyPr>
          <a:lstStyle/>
          <a:p>
            <a:r>
              <a:rPr lang="en-US" dirty="0" smtClean="0"/>
              <a:t>8.6 Feet</a:t>
            </a:r>
            <a:endParaRPr lang="en-US" dirty="0"/>
          </a:p>
        </p:txBody>
      </p:sp>
      <p:cxnSp>
        <p:nvCxnSpPr>
          <p:cNvPr id="3" name="Straight Connector 2"/>
          <p:cNvCxnSpPr/>
          <p:nvPr/>
        </p:nvCxnSpPr>
        <p:spPr>
          <a:xfrm>
            <a:off x="533400" y="2438400"/>
            <a:ext cx="6172200" cy="503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4756738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827</TotalTime>
  <Words>1592</Words>
  <Application>Microsoft Office PowerPoint</Application>
  <PresentationFormat>On-screen Show (4:3)</PresentationFormat>
  <Paragraphs>164</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Borough of Little Ferry</vt:lpstr>
      <vt:lpstr>Please read – this presentation best viewed in PowerPoint</vt:lpstr>
      <vt:lpstr>Superstorm Sandy Preparation Oct. 22 – Oct 28</vt:lpstr>
      <vt:lpstr>Superstorm Sandy – The Berm</vt:lpstr>
      <vt:lpstr>The Berm</vt:lpstr>
      <vt:lpstr>Superstorm Sandy – Data Part I</vt:lpstr>
      <vt:lpstr>Slide 7</vt:lpstr>
      <vt:lpstr>Superstorm Sandy – Data Part II</vt:lpstr>
      <vt:lpstr>Slide 9</vt:lpstr>
      <vt:lpstr>Tidal Flood Waters – A Generalization</vt:lpstr>
      <vt:lpstr>Little Ferry</vt:lpstr>
      <vt:lpstr>Superstorm Sandy – Summary of Tidal Flood Waters</vt:lpstr>
      <vt:lpstr>Willow Lake Park Area</vt:lpstr>
      <vt:lpstr>Superstorm Sandy – Immediate Response</vt:lpstr>
      <vt:lpstr>Superstorm Sandy –  Borough pre-storm public information efforts</vt:lpstr>
      <vt:lpstr>Reverse 9-1-1</vt:lpstr>
      <vt:lpstr>Borough Public Information and Outreach</vt:lpstr>
      <vt:lpstr>Borough Public Information and Outreach Part II</vt:lpstr>
      <vt:lpstr>Borough Public Information and Outreach Part III</vt:lpstr>
      <vt:lpstr>Personal recovery efforts</vt:lpstr>
      <vt:lpstr>Personal recovery efforts – Part II</vt:lpstr>
      <vt:lpstr>Borough property lost/damaged</vt:lpstr>
      <vt:lpstr>Borough cleanup efforts - removal of debris</vt:lpstr>
      <vt:lpstr>Property values</vt:lpstr>
      <vt:lpstr>Municipal Taxes – How will the storm impact taxes</vt:lpstr>
      <vt:lpstr>Planning efforts</vt:lpstr>
      <vt:lpstr>Closing remarks</vt:lpstr>
    </vt:vector>
  </TitlesOfParts>
  <Company>Lenovo (Beijing) Limited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Borough of Little Ferry</dc:title>
  <dc:creator>Lenovo User</dc:creator>
  <cp:lastModifiedBy>Lenovo User</cp:lastModifiedBy>
  <cp:revision>79</cp:revision>
  <dcterms:created xsi:type="dcterms:W3CDTF">2011-09-12T19:37:31Z</dcterms:created>
  <dcterms:modified xsi:type="dcterms:W3CDTF">2012-11-21T16:38:55Z</dcterms:modified>
</cp:coreProperties>
</file>